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30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0693400" cy="7556500"/>
  <p:notesSz cx="10693400" cy="7556500"/>
  <p:embeddedFontLst>
    <p:embeddedFont>
      <p:font typeface="HIOGUL+PalatinoLinotype-BoldItalic" panose="020407020603050A0204"/>
      <p:boldItalic r:id="rId58"/>
    </p:embeddedFont>
    <p:embeddedFont>
      <p:font typeface="Calibri" panose="020F0502020204030204" charset="0"/>
      <p:regular r:id="rId59"/>
      <p:bold r:id="rId60"/>
      <p:italic r:id="rId61"/>
      <p:boldItalic r:id="rId62"/>
    </p:embeddedFont>
    <p:embeddedFont>
      <p:font typeface="Consolas" panose="020B0609020204030204"/>
      <p:regular r:id="rId63"/>
      <p:bold r:id="rId64"/>
      <p:italic r:id="rId65"/>
      <p:boldItalic r:id="rId66"/>
    </p:embeddedFont>
    <p:embeddedFont>
      <p:font typeface="GMDBED+Consolas" panose="020B0609020204030204"/>
      <p:regular r:id="rId67"/>
    </p:embeddedFont>
    <p:embeddedFont>
      <p:font typeface="LHRCWI+MicrosoftYaHei" panose="020B0503020204020204" charset="-122"/>
      <p:regular r:id="rId68"/>
    </p:embeddedFont>
    <p:embeddedFont>
      <p:font typeface="KTPUOP+Consolas-Bold" panose="020B0709020204030204"/>
      <p:bold r:id="rId69"/>
    </p:embeddedFont>
    <p:embeddedFont>
      <p:font typeface="WAAVBR+Calibri" panose="020F0502020204030204"/>
      <p:regular r:id="rId70"/>
    </p:embeddedFont>
  </p:embeddedFontLst>
  <p:custDataLst>
    <p:tags r:id="rId7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-2482" y="-91"/>
      </p:cViewPr>
      <p:guideLst>
        <p:guide orient="horz" pos="3200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2.xml"/><Relationship Id="rId70" Type="http://schemas.openxmlformats.org/officeDocument/2006/relationships/font" Target="fonts/font13.fntdata"/><Relationship Id="rId7" Type="http://schemas.openxmlformats.org/officeDocument/2006/relationships/slide" Target="slides/slide4.xml"/><Relationship Id="rId69" Type="http://schemas.openxmlformats.org/officeDocument/2006/relationships/font" Target="fonts/font12.fntdata"/><Relationship Id="rId68" Type="http://schemas.openxmlformats.org/officeDocument/2006/relationships/font" Target="fonts/font11.fntdata"/><Relationship Id="rId67" Type="http://schemas.openxmlformats.org/officeDocument/2006/relationships/font" Target="fonts/font10.fntdata"/><Relationship Id="rId66" Type="http://schemas.openxmlformats.org/officeDocument/2006/relationships/font" Target="fonts/font9.fntdata"/><Relationship Id="rId65" Type="http://schemas.openxmlformats.org/officeDocument/2006/relationships/font" Target="fonts/font8.fntdata"/><Relationship Id="rId64" Type="http://schemas.openxmlformats.org/officeDocument/2006/relationships/font" Target="fonts/font7.fntdata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63509" y="780576"/>
            <a:ext cx="3746765" cy="210755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667378" y="3005217"/>
            <a:ext cx="13339026" cy="24588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9444619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匹配的整个表达式的字符串，group() 可以一次输入多个组号，在这种情况下它将返回一个包含那些组所对应值的元组。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match</a:t>
            </a:r>
            <a:r>
              <a:rPr lang="zh-CN" altLang="en-US"/>
              <a:t>没有叫</a:t>
            </a:r>
            <a:r>
              <a:rPr lang="en-US" altLang="zh-CN"/>
              <a:t>group</a:t>
            </a:r>
            <a:r>
              <a:rPr lang="zh-CN" altLang="en-US"/>
              <a:t>的属性，说明</a:t>
            </a:r>
            <a:r>
              <a:rPr lang="en-US" altLang="zh-CN"/>
              <a:t>match</a:t>
            </a:r>
            <a:r>
              <a:rPr lang="zh-CN" altLang="en-US"/>
              <a:t>是空的，</a:t>
            </a:r>
            <a:r>
              <a:rPr lang="zh-CN" altLang="en-US"/>
              <a:t>没匹配到。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等价用法是通过面向对象的方式使用正则表达式，先用</a:t>
            </a:r>
            <a:r>
              <a:rPr lang="en-US" altLang="zh-CN"/>
              <a:t>re.compile()</a:t>
            </a:r>
            <a:r>
              <a:rPr lang="zh-CN" altLang="en-US"/>
              <a:t>将一个正则表达式的字符串编译成正则表达式类型。称为</a:t>
            </a:r>
            <a:r>
              <a:rPr lang="en-US" altLang="zh-CN"/>
              <a:t>pat</a:t>
            </a:r>
            <a:r>
              <a:rPr lang="zh-CN" altLang="en-US"/>
              <a:t>，也叫</a:t>
            </a:r>
            <a:r>
              <a:rPr lang="en-US" altLang="zh-CN"/>
              <a:t>pattern</a:t>
            </a:r>
            <a:r>
              <a:rPr lang="zh-CN" altLang="en-US"/>
              <a:t>类型。用</a:t>
            </a:r>
            <a:r>
              <a:rPr lang="en-US" altLang="zh-CN"/>
              <a:t>pattern</a:t>
            </a:r>
            <a:r>
              <a:rPr lang="zh-CN" altLang="en-US"/>
              <a:t>对象直接调用</a:t>
            </a:r>
            <a:r>
              <a:rPr lang="en-US" altLang="zh-CN"/>
              <a:t>search</a:t>
            </a:r>
            <a:r>
              <a:rPr lang="zh-CN" altLang="en-US"/>
              <a:t>、</a:t>
            </a:r>
            <a:r>
              <a:rPr lang="en-US" altLang="zh-CN"/>
              <a:t>match</a:t>
            </a:r>
            <a:r>
              <a:rPr lang="zh-CN" altLang="en-US"/>
              <a:t>等六个方法，来获得相关结果。编译一次正则表达式，其后能多次使用，</a:t>
            </a:r>
            <a:r>
              <a:rPr lang="zh-CN" altLang="en-US"/>
              <a:t>提高效率。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字符串或者原生字符串表示并不是正则表达式，他只是正则表达式的一种表示。</a:t>
            </a:r>
            <a:r>
              <a:rPr lang="en-US" altLang="zh-CN"/>
              <a:t>regex</a:t>
            </a:r>
            <a:r>
              <a:rPr lang="zh-CN" altLang="en-US"/>
              <a:t>才是正则表达式，他代表一组</a:t>
            </a:r>
            <a:r>
              <a:rPr lang="zh-CN" altLang="en-US"/>
              <a:t>字符串。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在使用这六个函数时，前边</a:t>
            </a:r>
            <a:r>
              <a:rPr lang="en-US" altLang="zh-CN"/>
              <a:t>regex</a:t>
            </a:r>
            <a:r>
              <a:rPr lang="zh-CN" altLang="en-US"/>
              <a:t>已经是正则表达式对象，调用函数</a:t>
            </a:r>
            <a:r>
              <a:rPr lang="zh-CN" altLang="en-US"/>
              <a:t>时要注意函数里的那个正则表达式表示参数</a:t>
            </a:r>
            <a:r>
              <a:rPr lang="zh-CN" altLang="en-US"/>
              <a:t>要去掉。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|</a:t>
            </a:r>
            <a:r>
              <a:rPr lang="zh-CN" altLang="en-US"/>
              <a:t>或</a:t>
            </a:r>
            <a:r>
              <a:rPr lang="zh-CN" altLang="en-US"/>
              <a:t>符号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search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match</a:t>
            </a:r>
            <a:r>
              <a:rPr lang="zh-CN" altLang="en-US">
                <a:sym typeface="+mn-ea"/>
              </a:rPr>
              <a:t>方法等调用后会返回一个</a:t>
            </a:r>
            <a:r>
              <a:rPr lang="en-US" altLang="zh-CN">
                <a:sym typeface="+mn-ea"/>
              </a:rPr>
              <a:t>match</a:t>
            </a:r>
            <a:r>
              <a:rPr lang="zh-CN" altLang="en-US">
                <a:sym typeface="+mn-ea"/>
              </a:rPr>
              <a:t>对象，</a:t>
            </a:r>
            <a:r>
              <a:rPr lang="en-US" altLang="zh-CN">
                <a:sym typeface="+mn-ea"/>
              </a:rPr>
              <a:t>match</a:t>
            </a:r>
            <a:r>
              <a:rPr lang="zh-CN" altLang="en-US">
                <a:sym typeface="+mn-ea"/>
              </a:rPr>
              <a:t>对象就是一次匹配的结果，它包含了很多匹配的相关信息。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^</a:t>
            </a:r>
            <a:r>
              <a:rPr lang="zh-CN" altLang="en-US"/>
              <a:t>异或符号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r>
              <a:rPr lang="zh-CN" altLang="en-US"/>
              <a:t>：</a:t>
            </a:r>
            <a:r>
              <a:rPr lang="en-US" altLang="zh-CN"/>
              <a:t>3}</a:t>
            </a:r>
            <a:r>
              <a:rPr lang="zh-CN" altLang="en-US"/>
              <a:t>表示大括号前的字符扩展</a:t>
            </a:r>
            <a:r>
              <a:rPr lang="en-US" altLang="zh-CN"/>
              <a:t>0-3</a:t>
            </a:r>
            <a:r>
              <a:rPr lang="zh-CN" altLang="en-US"/>
              <a:t>次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^</a:t>
            </a:r>
            <a:r>
              <a:rPr lang="zh-CN" altLang="en-US"/>
              <a:t>和</a:t>
            </a:r>
            <a:r>
              <a:rPr lang="en-US" altLang="zh-CN"/>
              <a:t>$</a:t>
            </a:r>
            <a:r>
              <a:rPr lang="zh-CN" altLang="en-US"/>
              <a:t>符号表示</a:t>
            </a:r>
            <a:r>
              <a:rPr lang="zh-CN" altLang="en-US"/>
              <a:t>正则表达式匹配字符串的开头和</a:t>
            </a:r>
            <a:r>
              <a:rPr lang="zh-CN" altLang="en-US"/>
              <a:t>结尾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怎么构造符合</a:t>
            </a:r>
            <a:r>
              <a:rPr lang="zh-CN" altLang="en-US"/>
              <a:t>要求的正则表达式</a:t>
            </a:r>
            <a:r>
              <a:rPr lang="zh-CN" altLang="en-US"/>
              <a:t>呢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正则表达式也可以采用字符串类型表达正则表达式。但是会更繁琐。字符串类型里想要表示斜杠需要用</a:t>
            </a:r>
            <a:r>
              <a:rPr lang="en-US" altLang="zh-CN"/>
              <a:t>\\</a:t>
            </a:r>
            <a:r>
              <a:rPr lang="zh-CN" altLang="en-US"/>
              <a:t>来表示</a:t>
            </a:r>
            <a:r>
              <a:rPr lang="en-US" altLang="zh-CN"/>
              <a:t>\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25541" y="3852971"/>
            <a:ext cx="738484" cy="346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95959"/>
                </a:solidFill>
                <a:latin typeface="HIOGUL+PalatinoLinotype-BoldItalic" panose="020407020603050A0204"/>
                <a:cs typeface="HIOGUL+PalatinoLinotype-BoldItalic" panose="020407020603050A0204"/>
              </a:rPr>
              <a:t>WS07</a:t>
            </a:r>
            <a:endParaRPr sz="1800" dirty="0">
              <a:solidFill>
                <a:srgbClr val="595959"/>
              </a:solidFill>
              <a:latin typeface="HIOGUL+PalatinoLinotype-BoldItalic" panose="020407020603050A0204"/>
              <a:cs typeface="HIOGUL+PalatinoLinotype-BoldItalic" panose="020407020603050A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48051" y="2241093"/>
            <a:ext cx="186228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正则表达式：</a:t>
            </a:r>
            <a:endParaRPr sz="2200" spc="54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8051" y="2794745"/>
            <a:ext cx="4247456" cy="880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P(Y|YT|YTH|YTHO)?N</a:t>
            </a:r>
            <a:endParaRPr sz="2200" spc="3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40"/>
              </a:spcBef>
              <a:spcAft>
                <a:spcPts val="0"/>
              </a:spcAft>
            </a:pP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regex='P(Y|YT|YTH|YTHO)?N'</a:t>
            </a:r>
            <a:endParaRPr sz="2200" spc="3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8661" y="2909927"/>
            <a:ext cx="777537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'PN'</a:t>
            </a:r>
            <a:endParaRPr sz="2200" spc="29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8661" y="3425877"/>
            <a:ext cx="936813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'PYN'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8661" y="3941828"/>
            <a:ext cx="1410176" cy="139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'PYTN'</a:t>
            </a:r>
            <a:endParaRPr sz="2200" spc="34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4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'PYTHN'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85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'PYTHON'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6041" y="4021934"/>
            <a:ext cx="83972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编译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8587" y="4026611"/>
            <a:ext cx="314340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p=re.compile</a:t>
            </a: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(regex)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3885" y="4755740"/>
            <a:ext cx="1716061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特征（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）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771" y="5711288"/>
            <a:ext cx="9434849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编译：将符合正则表达式语法的字符串转换成</a:t>
            </a:r>
            <a:r>
              <a:rPr sz="2700" b="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正则表达式特征</a:t>
            </a:r>
            <a:endParaRPr sz="2700" b="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99416" y="3244993"/>
            <a:ext cx="5583965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</a:t>
            </a:r>
            <a:r>
              <a:rPr sz="3150" spc="23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Y</a:t>
            </a:r>
            <a:r>
              <a:rPr sz="3150" spc="23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Y</a:t>
            </a:r>
            <a:r>
              <a:rPr sz="3150" spc="-10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T</a:t>
            </a:r>
            <a:r>
              <a:rPr sz="3150" spc="23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Y</a:t>
            </a:r>
            <a:r>
              <a:rPr sz="3150" spc="-10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T</a:t>
            </a:r>
            <a:r>
              <a:rPr sz="3150" spc="-10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H</a:t>
            </a:r>
            <a:r>
              <a:rPr sz="3150" spc="23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Y</a:t>
            </a:r>
            <a:r>
              <a:rPr sz="3150" spc="-10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T</a:t>
            </a:r>
            <a:r>
              <a:rPr sz="3150" spc="-10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H</a:t>
            </a:r>
            <a:r>
              <a:rPr sz="3150" spc="-10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O</a:t>
            </a:r>
            <a:r>
              <a:rPr sz="3150" spc="4722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N</a:t>
            </a:r>
            <a:endParaRPr sz="31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9669" y="5077031"/>
            <a:ext cx="6572004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正则表达式语法由</a:t>
            </a:r>
            <a:r>
              <a:rPr sz="315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字符</a:t>
            </a:r>
            <a:r>
              <a:rPr sz="315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和</a:t>
            </a:r>
            <a:r>
              <a:rPr sz="315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</a:t>
            </a:r>
            <a:r>
              <a:rPr sz="315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构成</a:t>
            </a:r>
            <a:endParaRPr sz="315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90395" y="2842260"/>
            <a:ext cx="6553200" cy="1151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6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P(Y|YT|YTH|YTHO)?N</a:t>
            </a:r>
            <a:endParaRPr lang="zh-CN" alt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2933" y="2304817"/>
            <a:ext cx="9258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</a:t>
            </a:r>
            <a:endParaRPr sz="2050" spc="-19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1402" y="2304817"/>
            <a:ext cx="6676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3676" y="2304817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实例</a:t>
            </a:r>
            <a:endParaRPr sz="2050" spc="-2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527" y="2883098"/>
            <a:ext cx="258394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3265" y="2857500"/>
            <a:ext cx="47586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表示任何单个字符</a:t>
            </a:r>
            <a:r>
              <a:rPr lang="zh-CN"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（除换行符</a:t>
            </a:r>
            <a:r>
              <a:rPr lang="zh-CN"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外）</a:t>
            </a:r>
            <a:endParaRPr lang="zh-CN"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527" y="3390704"/>
            <a:ext cx="483954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</a:t>
            </a:r>
            <a:r>
              <a:rPr sz="1500" spc="7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]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3260" y="3364835"/>
            <a:ext cx="3349367" cy="232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字符集，</a:t>
            </a: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对单个字符给出取值范围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非字符集，</a:t>
            </a: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对单个字符给出排除范围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635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chemeClr val="tx1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前一个字符</a:t>
            </a:r>
            <a:r>
              <a:rPr sz="1500" spc="4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</a:t>
            </a:r>
            <a:r>
              <a:rPr sz="1500" spc="77" dirty="0">
                <a:solidFill>
                  <a:schemeClr val="tx1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或无限次扩展</a:t>
            </a:r>
            <a:endParaRPr sz="1500" spc="77" dirty="0">
              <a:solidFill>
                <a:schemeClr val="tx1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635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前一个字符</a:t>
            </a:r>
            <a:r>
              <a:rPr sz="1500" spc="4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</a:t>
            </a: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或无限次扩展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127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前一个字符</a:t>
            </a:r>
            <a:r>
              <a:rPr sz="1500" spc="4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次或</a:t>
            </a:r>
            <a:r>
              <a:rPr sz="1500" spc="39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1500" spc="9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</a:t>
            </a:r>
            <a:r>
              <a:rPr sz="1500" spc="9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扩展</a:t>
            </a:r>
            <a:endParaRPr sz="1500" spc="9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1587" y="3364835"/>
            <a:ext cx="4214802" cy="232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4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[abc]</a:t>
            </a:r>
            <a:r>
              <a:rPr sz="1500" spc="8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3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3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，</a:t>
            </a: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[a</a:t>
            </a:r>
            <a:r>
              <a:rPr sz="1500" spc="6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15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z]</a:t>
            </a:r>
            <a:r>
              <a:rPr sz="1500" spc="8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4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到</a:t>
            </a:r>
            <a:r>
              <a:rPr sz="1500" spc="4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z</a:t>
            </a:r>
            <a:r>
              <a:rPr sz="1500" spc="8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单个字符</a:t>
            </a:r>
            <a:endParaRPr sz="1500" spc="8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4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[^abc]</a:t>
            </a:r>
            <a:r>
              <a:rPr sz="1500" spc="8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表示非</a:t>
            </a: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或</a:t>
            </a:r>
            <a:r>
              <a:rPr sz="1500" spc="3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或</a:t>
            </a:r>
            <a:r>
              <a:rPr sz="1500" spc="4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</a:t>
            </a:r>
            <a:r>
              <a:rPr sz="1500" spc="8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的单个字符</a:t>
            </a:r>
            <a:endParaRPr sz="1500" spc="8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635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abc*</a:t>
            </a:r>
            <a:r>
              <a:rPr sz="1500" spc="8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spc="7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5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</a:t>
            </a:r>
            <a:r>
              <a:rPr sz="1500" spc="73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4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4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4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abccc</a:t>
            </a:r>
            <a:r>
              <a:rPr sz="15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等</a:t>
            </a:r>
            <a:endParaRPr sz="15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127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abc+</a:t>
            </a:r>
            <a:r>
              <a:rPr sz="1500" spc="8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spc="7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5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4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7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4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4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abccc</a:t>
            </a:r>
            <a:r>
              <a:rPr sz="15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等</a:t>
            </a:r>
            <a:endParaRPr sz="15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127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abc?</a:t>
            </a:r>
            <a:r>
              <a:rPr sz="1500" spc="8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spc="7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5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</a:t>
            </a:r>
            <a:r>
              <a:rPr sz="1500" spc="73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endParaRPr sz="1500" spc="5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716" y="3898309"/>
            <a:ext cx="595191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[^</a:t>
            </a:r>
            <a:r>
              <a:rPr sz="1500" spc="7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]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908" y="4405915"/>
            <a:ext cx="259165" cy="1787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*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+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?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1775"/>
              </a:lnSpc>
              <a:spcBef>
                <a:spcPts val="2225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|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4413" y="5903441"/>
            <a:ext cx="1947006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左右表达式任意一个</a:t>
            </a:r>
            <a:endParaRPr sz="1500" spc="77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2739" y="5903441"/>
            <a:ext cx="2413432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4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abc|def</a:t>
            </a:r>
            <a:r>
              <a:rPr sz="1500" spc="5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7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5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4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73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6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def</a:t>
            </a:r>
            <a:endParaRPr sz="1500" spc="6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3320" y="2304817"/>
            <a:ext cx="9258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</a:t>
            </a:r>
            <a:endParaRPr sz="2050" spc="-19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1789" y="2304817"/>
            <a:ext cx="6676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3626" y="2304817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实例</a:t>
            </a:r>
            <a:endParaRPr sz="2050" spc="-2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527" y="2883098"/>
            <a:ext cx="483260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6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{m}</a:t>
            </a:r>
            <a:endParaRPr sz="1500" spc="6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4809" y="2857229"/>
            <a:ext cx="1857013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扩展前一个字符</a:t>
            </a:r>
            <a:r>
              <a:rPr sz="1500" spc="4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</a:t>
            </a:r>
            <a:r>
              <a:rPr sz="15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</a:t>
            </a:r>
            <a:endParaRPr sz="15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1779" y="2857229"/>
            <a:ext cx="1657750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4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ab{2}c</a:t>
            </a:r>
            <a:r>
              <a:rPr sz="1500" spc="8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5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abbc</a:t>
            </a:r>
            <a:endParaRPr sz="1500" spc="5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719" y="3390704"/>
            <a:ext cx="705118" cy="771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{m,n}</a:t>
            </a:r>
            <a:endParaRPr sz="1500" spc="5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^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5001" y="3364835"/>
            <a:ext cx="2880515" cy="800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扩展前一个字符</a:t>
            </a:r>
            <a:r>
              <a:rPr sz="1500" spc="4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</a:t>
            </a:r>
            <a:r>
              <a:rPr sz="1500" spc="79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至</a:t>
            </a:r>
            <a:r>
              <a:rPr sz="1500" spc="39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500" spc="82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次（含</a:t>
            </a:r>
            <a:r>
              <a:rPr sz="1500" spc="4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5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）</a:t>
            </a:r>
            <a:endParaRPr sz="15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匹配字符串开头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1972" y="3364835"/>
            <a:ext cx="2413664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4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ab{1,2}c</a:t>
            </a: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5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abbc</a:t>
            </a:r>
            <a:endParaRPr sz="1500" spc="5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91972" y="3872440"/>
            <a:ext cx="3904209" cy="1307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^abc</a:t>
            </a: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8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且在一个字符串的开头</a:t>
            </a:r>
            <a:endParaRPr sz="1500" spc="8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abc$</a:t>
            </a: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8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且在一个字符串的结尾</a:t>
            </a:r>
            <a:endParaRPr sz="1500" spc="8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4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(abc)</a:t>
            </a:r>
            <a:r>
              <a:rPr sz="1500" spc="8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4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，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(abc|def)</a:t>
            </a:r>
            <a:r>
              <a:rPr sz="1500" spc="8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表示</a:t>
            </a:r>
            <a:r>
              <a:rPr sz="1500" spc="4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abc</a:t>
            </a:r>
            <a:r>
              <a:rPr sz="1500" spc="8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def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913" y="4405915"/>
            <a:ext cx="258394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$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5195" y="4380046"/>
            <a:ext cx="1546897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匹配字符串结尾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913" y="4913520"/>
            <a:ext cx="483955" cy="771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1500" spc="7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1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\d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5195" y="4887651"/>
            <a:ext cx="3284247" cy="800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分组标记，</a:t>
            </a: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内部只能使用</a:t>
            </a:r>
            <a:r>
              <a:rPr sz="1500" spc="5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39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|</a:t>
            </a:r>
            <a:r>
              <a:rPr sz="1500" spc="57" dirty="0">
                <a:solidFill>
                  <a:srgbClr val="FF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spc="75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</a:t>
            </a:r>
            <a:endParaRPr sz="1500" spc="75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数字，等价于</a:t>
            </a:r>
            <a:r>
              <a:rPr sz="1500" spc="4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[0</a:t>
            </a:r>
            <a:r>
              <a:rPr sz="1500" spc="57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9]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913" y="5929310"/>
            <a:ext cx="371213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\w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5195" y="5903441"/>
            <a:ext cx="3083750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6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单词字符，等价于</a:t>
            </a:r>
            <a:r>
              <a:rPr sz="15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[A</a:t>
            </a:r>
            <a:r>
              <a:rPr sz="1500" spc="51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1500" spc="5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Za</a:t>
            </a:r>
            <a:r>
              <a:rPr sz="1500" spc="57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z0</a:t>
            </a:r>
            <a:r>
              <a:rPr sz="1500" spc="51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1500" spc="5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9_]</a:t>
            </a:r>
            <a:endParaRPr sz="1500" spc="58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5609" y="2661287"/>
            <a:ext cx="2986418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P(Y|YT|YTH|YTHO)?N</a:t>
            </a:r>
            <a:endParaRPr sz="2200" spc="3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741" y="2668829"/>
            <a:ext cx="71935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'PN'</a:t>
            </a:r>
            <a:endParaRPr sz="2050" spc="-11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8395" y="2633239"/>
            <a:ext cx="4864366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'PYN'</a:t>
            </a: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'PYTN'</a:t>
            </a:r>
            <a:r>
              <a:rPr sz="2050" spc="-16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'PYTHN'</a:t>
            </a:r>
            <a:r>
              <a:rPr sz="2050" spc="-16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'PYTHON'</a:t>
            </a:r>
            <a:endParaRPr sz="2050" spc="-1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551" y="3257317"/>
            <a:ext cx="4911727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'PYTHON'</a:t>
            </a: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  <a:sym typeface="+mn-ea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'PYTHONN'</a:t>
            </a: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  <a:sym typeface="+mn-ea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'PYTHONNN'</a:t>
            </a:r>
            <a:r>
              <a:rPr sz="2050" spc="581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50" spc="-1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…</a:t>
            </a:r>
            <a:r>
              <a:rPr sz="205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  <a:sym typeface="+mn-ea"/>
              </a:rPr>
              <a:t>ꢀ</a:t>
            </a:r>
            <a:endParaRPr sz="2050" dirty="0">
              <a:solidFill>
                <a:srgbClr val="4E9A06"/>
              </a:solidFill>
              <a:latin typeface="GMDBED+Consolas" panose="020B0609020204030204"/>
              <a:cs typeface="GMDBED+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0984" y="3281542"/>
            <a:ext cx="125268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PYTHON+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23" y="3845541"/>
            <a:ext cx="141017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PY[TH]ON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0741" y="3882156"/>
            <a:ext cx="2394529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'PYTON'</a:t>
            </a:r>
            <a:r>
              <a:rPr sz="2050" spc="-16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'PYHON'</a:t>
            </a:r>
            <a:endParaRPr sz="2050" spc="-1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7976" y="4464285"/>
            <a:ext cx="1727952" cy="98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PY[^TH]?ON</a:t>
            </a:r>
            <a:endParaRPr sz="2200" spc="3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2255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PY{:3}N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0741" y="4506997"/>
            <a:ext cx="4890298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'PYON'</a:t>
            </a: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'PYaON'</a:t>
            </a: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'PYbON'</a:t>
            </a:r>
            <a:r>
              <a:rPr sz="2050" spc="-22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'PYcON'…</a:t>
            </a:r>
            <a:endParaRPr sz="2050" spc="-1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0647" y="5116373"/>
            <a:ext cx="4182534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'PN'</a:t>
            </a:r>
            <a:r>
              <a:rPr sz="2050" spc="152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'PYN'</a:t>
            </a:r>
            <a:r>
              <a:rPr sz="2050" spc="15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'PYYN'</a:t>
            </a:r>
            <a:r>
              <a:rPr sz="2050" spc="1522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'PYYYN'…</a:t>
            </a:r>
            <a:endParaRPr sz="2050" spc="-1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7528" y="5080783"/>
            <a:ext cx="409956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endParaRPr sz="2050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3878" y="5080783"/>
            <a:ext cx="409956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endParaRPr sz="2050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61112" y="5080783"/>
            <a:ext cx="409956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、</a:t>
            </a:r>
            <a:endParaRPr sz="2050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8535" y="5771439"/>
            <a:ext cx="157675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</a:t>
            </a:r>
            <a:endParaRPr sz="2200" spc="55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4405" y="5771439"/>
            <a:ext cx="157675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对应字符串</a:t>
            </a:r>
            <a:endParaRPr sz="2200" spc="55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76501" y="2550465"/>
            <a:ext cx="4179629" cy="1437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由</a:t>
            </a:r>
            <a:r>
              <a:rPr sz="22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26</a:t>
            </a:r>
            <a:r>
              <a:rPr sz="2200" spc="5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个字母组成的字符串</a:t>
            </a:r>
            <a:endParaRPr sz="2200" spc="5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1155"/>
              </a:spcBef>
              <a:spcAft>
                <a:spcPts val="0"/>
              </a:spcAft>
            </a:pPr>
            <a:r>
              <a:rPr sz="2200" spc="5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由</a:t>
            </a:r>
            <a:r>
              <a:rPr sz="22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26</a:t>
            </a: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个字母和数字组成的字符串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1115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整数形式的字符串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551" y="2573944"/>
            <a:ext cx="1883651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17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^[A</a:t>
            </a:r>
            <a:r>
              <a:rPr sz="2200" spc="5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Za</a:t>
            </a:r>
            <a:r>
              <a:rPr sz="2200" spc="14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4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z]+$</a:t>
            </a:r>
            <a:endParaRPr sz="2200" spc="44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551" y="3089894"/>
            <a:ext cx="2355090" cy="880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1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^[A</a:t>
            </a:r>
            <a:r>
              <a:rPr sz="2200" spc="6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Za</a:t>
            </a:r>
            <a:r>
              <a:rPr sz="2200" spc="2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z0</a:t>
            </a:r>
            <a:r>
              <a:rPr sz="2200" spc="6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1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9]+$</a:t>
            </a:r>
            <a:endParaRPr sz="2200" spc="19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40"/>
              </a:spcBef>
              <a:spcAft>
                <a:spcPts val="0"/>
              </a:spcAft>
            </a:pPr>
            <a:r>
              <a:rPr sz="2200" spc="2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^</a:t>
            </a:r>
            <a:r>
              <a:rPr sz="2200" spc="14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4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?\d+$</a:t>
            </a:r>
            <a:endParaRPr sz="2200" spc="41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6501" y="4097479"/>
            <a:ext cx="272110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正整数形式的字符串</a:t>
            </a:r>
            <a:endParaRPr sz="2200" spc="5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551" y="4121795"/>
            <a:ext cx="3143434" cy="879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1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^[0</a:t>
            </a:r>
            <a:r>
              <a:rPr sz="2200" spc="5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9]*[1</a:t>
            </a:r>
            <a:r>
              <a:rPr sz="2200" spc="6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28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9][0</a:t>
            </a:r>
            <a:r>
              <a:rPr sz="2200" spc="6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1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9]*$</a:t>
            </a:r>
            <a:endParaRPr sz="2200" spc="16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35"/>
              </a:spcBef>
              <a:spcAft>
                <a:spcPts val="0"/>
              </a:spcAft>
            </a:pPr>
            <a:r>
              <a:rPr sz="2200" spc="17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[1</a:t>
            </a:r>
            <a:r>
              <a:rPr sz="2200" spc="2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9]\d{5}</a:t>
            </a:r>
            <a:endParaRPr sz="2200" spc="39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6501" y="4612593"/>
            <a:ext cx="3164712" cy="922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中国境内邮政编码，</a:t>
            </a:r>
            <a:r>
              <a:rPr sz="22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6</a:t>
            </a:r>
            <a:r>
              <a:rPr sz="22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位</a:t>
            </a:r>
            <a:endParaRPr sz="22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1165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匹配中文字符</a:t>
            </a:r>
            <a:endParaRPr sz="2200" spc="5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272" y="5152858"/>
            <a:ext cx="3775821" cy="880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[\u4e00</a:t>
            </a:r>
            <a:r>
              <a:rPr sz="2200" spc="2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8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\u9fa5]</a:t>
            </a:r>
            <a:endParaRPr sz="2200" spc="38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40"/>
              </a:spcBef>
              <a:spcAft>
                <a:spcPts val="0"/>
              </a:spcAft>
            </a:pPr>
            <a:r>
              <a:rPr sz="2200" spc="3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\d{3}</a:t>
            </a:r>
            <a:r>
              <a:rPr sz="2200" spc="14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\d{8}|\d{4}</a:t>
            </a:r>
            <a:r>
              <a:rPr sz="2200" spc="19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4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\d{7}</a:t>
            </a:r>
            <a:endParaRPr sz="2200" spc="4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6501" y="5644493"/>
            <a:ext cx="4040630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国内电话号码，</a:t>
            </a:r>
            <a:r>
              <a:rPr sz="220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010</a:t>
            </a:r>
            <a:r>
              <a:rPr sz="2200" spc="27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68913536</a:t>
            </a:r>
            <a:endParaRPr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2552" y="2283713"/>
            <a:ext cx="8520500" cy="907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IP</a:t>
            </a: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地址字符串形式的正则表达式（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IP</a:t>
            </a:r>
            <a:r>
              <a:rPr sz="2200" spc="5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地址分</a:t>
            </a:r>
            <a:r>
              <a:rPr sz="22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4</a:t>
            </a:r>
            <a:r>
              <a:rPr sz="2200" spc="5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段，每段</a:t>
            </a:r>
            <a:r>
              <a:rPr sz="2200" spc="2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22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255</a:t>
            </a:r>
            <a:r>
              <a:rPr sz="22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）</a:t>
            </a:r>
            <a:endParaRPr sz="22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367030" marR="0">
              <a:lnSpc>
                <a:spcPts val="2900"/>
              </a:lnSpc>
              <a:spcBef>
                <a:spcPts val="1000"/>
              </a:spcBef>
              <a:spcAft>
                <a:spcPts val="0"/>
              </a:spcAft>
            </a:pPr>
            <a:r>
              <a:rPr sz="2200" spc="2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\d+.\d+.\d+.\d+</a:t>
            </a:r>
            <a:r>
              <a:rPr sz="220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755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或</a:t>
            </a:r>
            <a:r>
              <a:rPr sz="2200" spc="74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\d{1,3}.\d{1,3}.\d{1,3}.\d{1,3}</a:t>
            </a:r>
            <a:endParaRPr sz="2200" spc="31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549" y="3439720"/>
            <a:ext cx="128913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精确写法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6843" y="3449481"/>
            <a:ext cx="43129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：</a:t>
            </a:r>
            <a:endParaRPr sz="22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7662" y="3488020"/>
            <a:ext cx="2829736" cy="1912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2200" spc="27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99</a:t>
            </a:r>
            <a:r>
              <a:rPr sz="2200" spc="294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9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[1</a:t>
            </a:r>
            <a:r>
              <a:rPr sz="2200" spc="27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9]?\d</a:t>
            </a:r>
            <a:r>
              <a:rPr sz="220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endParaRPr sz="2200" dirty="0">
              <a:solidFill>
                <a:srgbClr val="4E9A06"/>
              </a:solidFill>
              <a:latin typeface="GMDBED+Consolas" panose="020B0609020204030204"/>
              <a:cs typeface="GMDBED+Consolas" panose="020B0609020204030204"/>
            </a:endParaRPr>
          </a:p>
          <a:p>
            <a:pPr marL="635" marR="0">
              <a:lnSpc>
                <a:spcPts val="2570"/>
              </a:lnSpc>
              <a:spcBef>
                <a:spcPts val="1440"/>
              </a:spcBef>
              <a:spcAft>
                <a:spcPts val="0"/>
              </a:spcAft>
            </a:pPr>
            <a:r>
              <a:rPr sz="2200" spc="2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100</a:t>
            </a:r>
            <a:r>
              <a:rPr sz="2200" spc="6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199:</a:t>
            </a:r>
            <a:r>
              <a:rPr sz="2200" spc="38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1\d{2}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90"/>
              </a:spcBef>
              <a:spcAft>
                <a:spcPts val="0"/>
              </a:spcAft>
            </a:pPr>
            <a:r>
              <a:rPr sz="2200" spc="2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200</a:t>
            </a:r>
            <a:r>
              <a:rPr sz="2200" spc="6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249:</a:t>
            </a:r>
            <a:r>
              <a:rPr sz="2200" spc="38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2[0</a:t>
            </a:r>
            <a:r>
              <a:rPr sz="2200" spc="14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4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4]\d</a:t>
            </a:r>
            <a:endParaRPr sz="2200" spc="45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90"/>
              </a:spcBef>
              <a:spcAft>
                <a:spcPts val="0"/>
              </a:spcAft>
            </a:pPr>
            <a:r>
              <a:rPr sz="2200" spc="2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250</a:t>
            </a:r>
            <a:r>
              <a:rPr sz="2200" spc="6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255:</a:t>
            </a:r>
            <a:r>
              <a:rPr sz="2200" spc="38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2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25[0</a:t>
            </a:r>
            <a:r>
              <a:rPr sz="2200" spc="5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57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5]</a:t>
            </a:r>
            <a:endParaRPr sz="2200" spc="57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393" y="5707652"/>
            <a:ext cx="9453116" cy="30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([1</a:t>
            </a:r>
            <a:r>
              <a:rPr sz="1800" dirty="0">
                <a:solidFill>
                  <a:srgbClr val="FF0000"/>
                </a:solidFill>
                <a:latin typeface="KTPUOP+Consolas-Bold" panose="020B0709020204030204"/>
                <a:cs typeface="KTPUOP+Consolas-Bold" panose="020B0709020204030204"/>
              </a:rPr>
              <a:t>‐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9]?\d|1\d{2}|2[0</a:t>
            </a:r>
            <a:r>
              <a:rPr sz="1800" dirty="0">
                <a:solidFill>
                  <a:srgbClr val="FF0000"/>
                </a:solidFill>
                <a:latin typeface="KTPUOP+Consolas-Bold" panose="020B0709020204030204"/>
                <a:cs typeface="KTPUOP+Consolas-Bold" panose="020B0709020204030204"/>
              </a:rPr>
              <a:t>‐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4]\d|25[0</a:t>
            </a:r>
            <a:r>
              <a:rPr sz="1800" dirty="0">
                <a:solidFill>
                  <a:srgbClr val="FF0000"/>
                </a:solidFill>
                <a:latin typeface="KTPUOP+Consolas-Bold" panose="020B0709020204030204"/>
                <a:cs typeface="KTPUOP+Consolas-Bold" panose="020B0709020204030204"/>
              </a:rPr>
              <a:t>‐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5])</a:t>
            </a:r>
            <a:r>
              <a:rPr sz="1800" b="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.){3}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([1</a:t>
            </a:r>
            <a:r>
              <a:rPr sz="1800" dirty="0">
                <a:solidFill>
                  <a:srgbClr val="FF0000"/>
                </a:solidFill>
                <a:latin typeface="KTPUOP+Consolas-Bold" panose="020B0709020204030204"/>
                <a:cs typeface="KTPUOP+Consolas-Bold" panose="020B0709020204030204"/>
              </a:rPr>
              <a:t>‐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9]?\d|1\d{2}|2[0</a:t>
            </a:r>
            <a:r>
              <a:rPr sz="1800" dirty="0">
                <a:solidFill>
                  <a:srgbClr val="FF0000"/>
                </a:solidFill>
                <a:latin typeface="KTPUOP+Consolas-Bold" panose="020B0709020204030204"/>
                <a:cs typeface="KTPUOP+Consolas-Bold" panose="020B0709020204030204"/>
              </a:rPr>
              <a:t>‐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4]\d|25[0</a:t>
            </a:r>
            <a:r>
              <a:rPr sz="1800" dirty="0">
                <a:solidFill>
                  <a:srgbClr val="FF0000"/>
                </a:solidFill>
                <a:latin typeface="KTPUOP+Consolas-Bold" panose="020B0709020204030204"/>
                <a:cs typeface="KTPUOP+Consolas-Bold" panose="020B0709020204030204"/>
              </a:rPr>
              <a:t>‐</a:t>
            </a:r>
            <a:r>
              <a:rPr sz="180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5])</a:t>
            </a:r>
            <a:endParaRPr sz="1800" b="1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3325" y="2215231"/>
            <a:ext cx="716582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库是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的标准库，主要用于字符串匹配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356" y="3142431"/>
            <a:ext cx="187112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调用方式：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6029" y="4213601"/>
            <a:ext cx="2418703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4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import</a:t>
            </a:r>
            <a:r>
              <a:rPr sz="3550" spc="1074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3550" spc="29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48790" y="1330325"/>
            <a:ext cx="689419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6" dirty="0">
                <a:solidFill>
                  <a:srgbClr val="595959"/>
                </a:solidFill>
                <a:latin typeface="BAHEMF+PalatinoLinotype-BoldItalic" panose="020F0502020204030204"/>
                <a:cs typeface="BAHEMF+PalatinoLinotype-BoldItalic" panose="020F0502020204030204"/>
              </a:rPr>
              <a:t>课程内容</a:t>
            </a:r>
            <a:endParaRPr lang="zh-CN" altLang="en-US" sz="4000" b="1" spc="36" dirty="0">
              <a:solidFill>
                <a:srgbClr val="595959"/>
              </a:solidFill>
              <a:latin typeface="BAHEMF+PalatinoLinotype-BoldItalic" panose="020F0502020204030204"/>
              <a:cs typeface="BAHEMF+PalatinoLinotype-BoldItalic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6495" y="2911475"/>
            <a:ext cx="87172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、正则表达式的概念</a:t>
            </a:r>
            <a:r>
              <a:rPr 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            </a:t>
            </a:r>
            <a:endParaRPr lang="en-US" sz="2400" b="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2</a:t>
            </a:r>
            <a:r>
              <a:rPr lang="zh-CN" altLang="en-US" sz="2400"/>
              <a:t>、正则表达式的</a:t>
            </a:r>
            <a:r>
              <a:rPr lang="zh-CN" altLang="en-US" sz="2400"/>
              <a:t>语法</a:t>
            </a:r>
            <a:endParaRPr lang="zh-CN" altLang="en-US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3</a:t>
            </a:r>
            <a:r>
              <a:rPr lang="zh-CN" altLang="en-US" sz="2400"/>
              <a:t>、</a:t>
            </a:r>
            <a:r>
              <a:rPr lang="en-US" altLang="zh-CN" sz="2400"/>
              <a:t>Re</a:t>
            </a:r>
            <a:r>
              <a:rPr lang="zh-CN" altLang="en-US" sz="2400"/>
              <a:t>库的</a:t>
            </a:r>
            <a:r>
              <a:rPr lang="zh-CN" altLang="en-US" sz="2400"/>
              <a:t>基本使用</a:t>
            </a:r>
            <a:endParaRPr lang="zh-CN" altLang="en-US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4</a:t>
            </a:r>
            <a:r>
              <a:rPr lang="zh-CN" altLang="en-US" sz="2400"/>
              <a:t>、</a:t>
            </a:r>
            <a:r>
              <a:rPr lang="en-US" altLang="zh-CN" sz="2400"/>
              <a:t>Re</a:t>
            </a:r>
            <a:r>
              <a:rPr lang="zh-CN" altLang="en-US" sz="2400"/>
              <a:t>库的</a:t>
            </a:r>
            <a:r>
              <a:rPr lang="en-US" altLang="zh-CN" sz="2400"/>
              <a:t>Match</a:t>
            </a:r>
            <a:r>
              <a:rPr lang="zh-CN" altLang="en-US" sz="2400"/>
              <a:t>对象</a:t>
            </a:r>
            <a:endParaRPr lang="zh-CN" altLang="en-US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5</a:t>
            </a:r>
            <a:r>
              <a:rPr lang="zh-CN" altLang="en-US" sz="2400"/>
              <a:t>、</a:t>
            </a:r>
            <a:r>
              <a:rPr lang="en-US" altLang="zh-CN" sz="2400"/>
              <a:t>Re</a:t>
            </a:r>
            <a:r>
              <a:rPr lang="zh-CN" altLang="en-US" sz="2400"/>
              <a:t>库的贪婪匹配和最小</a:t>
            </a:r>
            <a:r>
              <a:rPr lang="zh-CN" altLang="en-US" sz="2400"/>
              <a:t>匹配</a:t>
            </a:r>
            <a:endParaRPr lang="zh-CN" altLang="en-US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6</a:t>
            </a:r>
            <a:r>
              <a:rPr lang="zh-CN" altLang="en-US" sz="2400"/>
              <a:t>、</a:t>
            </a:r>
            <a:r>
              <a:rPr lang="zh-CN" altLang="en-US" sz="2400"/>
              <a:t>实例：农产品数据定向</a:t>
            </a:r>
            <a:r>
              <a:rPr lang="zh-CN" altLang="en-US" sz="2400"/>
              <a:t>爬虫</a:t>
            </a:r>
            <a:endParaRPr lang="zh-CN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3349" y="2401921"/>
            <a:ext cx="5828321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raw</a:t>
            </a:r>
            <a:r>
              <a:rPr sz="2700" spc="39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类型（原生字符串类型）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2752" y="3053505"/>
            <a:ext cx="826966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库采用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raw</a:t>
            </a:r>
            <a:r>
              <a:rPr sz="2700" spc="4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类型表示正则表达式，表示为：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6505" y="3719585"/>
            <a:ext cx="1480174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r'text'</a:t>
            </a:r>
            <a:endParaRPr sz="2700" spc="1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5919" y="4290688"/>
            <a:ext cx="118338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例如：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4361" y="4395705"/>
            <a:ext cx="2197739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8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r'[1</a:t>
            </a:r>
            <a:r>
              <a:rPr sz="2200" spc="6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9]\d{5}'</a:t>
            </a:r>
            <a:endParaRPr sz="2200" spc="3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4361" y="4911656"/>
            <a:ext cx="4248292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r'\d{3}</a:t>
            </a:r>
            <a:r>
              <a:rPr sz="2200" spc="14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\d{8}|\d{4}</a:t>
            </a:r>
            <a:r>
              <a:rPr sz="2200" spc="5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\d{7}'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8887" y="5618323"/>
            <a:ext cx="7546117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raw</a:t>
            </a:r>
            <a:r>
              <a:rPr sz="2700" spc="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是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不包含对转义符再次转义的字符串</a:t>
            </a:r>
            <a:endParaRPr sz="27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3349" y="2532223"/>
            <a:ext cx="854184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库也可以采用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类型表示正则表达式，但更繁琐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349" y="3150815"/>
            <a:ext cx="118338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例如：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4712" y="3728574"/>
            <a:ext cx="2617798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'[1</a:t>
            </a:r>
            <a:r>
              <a:rPr sz="2700" spc="1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700" spc="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</a:t>
            </a:r>
            <a:r>
              <a:rPr sz="27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\</a:t>
            </a:r>
            <a:r>
              <a:rPr sz="2700" spc="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\d{5}'</a:t>
            </a:r>
            <a:endParaRPr sz="2700" spc="1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4712" y="4347165"/>
            <a:ext cx="5653158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7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\</a:t>
            </a:r>
            <a:r>
              <a:rPr sz="27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\d{3}</a:t>
            </a:r>
            <a:r>
              <a:rPr sz="2700" spc="1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7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\</a:t>
            </a:r>
            <a:r>
              <a:rPr sz="27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\d{8}|</a:t>
            </a:r>
            <a:r>
              <a:rPr sz="27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\</a:t>
            </a:r>
            <a:r>
              <a:rPr sz="2700" spc="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\d{4}</a:t>
            </a:r>
            <a:r>
              <a:rPr sz="2700" spc="1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7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\</a:t>
            </a:r>
            <a:r>
              <a:rPr sz="2700" spc="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\d{7}'</a:t>
            </a:r>
            <a:endParaRPr sz="2700" spc="1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9749" y="5403176"/>
            <a:ext cx="823440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建议：当正则表达式包含转义符时，使用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raw</a:t>
            </a:r>
            <a:r>
              <a:rPr sz="2700" spc="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string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5403" y="2386351"/>
            <a:ext cx="1594633" cy="337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661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函数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1775"/>
              </a:lnSpc>
              <a:spcBef>
                <a:spcPts val="18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re.match()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re.findall()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1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re.split()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re.finditer()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re.sub()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624" y="2386351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9899" y="2938001"/>
            <a:ext cx="6109988" cy="1308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在一个字符串中搜索匹配正则表达式的第一个位置，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49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72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7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从一个字符串的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开始位置</a:t>
            </a: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起匹配正则表达式，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5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72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72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以列表类型返回全部能匹配的子串</a:t>
            </a:r>
            <a:endParaRPr sz="1500" spc="78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9899" y="4460626"/>
            <a:ext cx="6515920" cy="1308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将一个字符串按照正则表达式匹配结果进行分割，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返回列表类型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返回一个匹配结果的迭代类型</a:t>
            </a: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每个迭代元素是</a:t>
            </a:r>
            <a:r>
              <a:rPr sz="1500" spc="49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114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11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替换</a:t>
            </a: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所有匹配正则表达式的子串，</a:t>
            </a:r>
            <a:r>
              <a:rPr sz="1500" spc="78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返回替换后的字符串</a:t>
            </a:r>
            <a:endParaRPr sz="1500" spc="78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80317" y="1333080"/>
            <a:ext cx="6792570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6988" y="2262966"/>
            <a:ext cx="7715129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在一个字符串中搜索匹配正则表达式的第一个位置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0530" y="2841625"/>
            <a:ext cx="50577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r>
              <a:rPr lang="zh-CN"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，否则返回</a:t>
            </a:r>
            <a:r>
              <a:rPr lang="en-US" altLang="zh-CN"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None</a:t>
            </a:r>
            <a:endParaRPr lang="en-US" altLang="zh-CN"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7101" y="3671293"/>
            <a:ext cx="827464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858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758" y="4908476"/>
            <a:ext cx="689869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40414" y="1333080"/>
            <a:ext cx="7532473" cy="1562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9775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570"/>
              </a:lnSpc>
              <a:spcBef>
                <a:spcPts val="5215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4141" y="3719089"/>
            <a:ext cx="1183396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常用标记</a:t>
            </a:r>
            <a:endParaRPr sz="2050" spc="-2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1960" y="3719089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3492" y="4168592"/>
            <a:ext cx="2261017" cy="953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re.I</a:t>
            </a:r>
            <a:r>
              <a:rPr sz="1500" spc="137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re.IGNORECASE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93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</a:t>
            </a:r>
            <a:r>
              <a:rPr sz="1500" spc="137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re.MULTILINE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94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</a:t>
            </a:r>
            <a:r>
              <a:rPr sz="1500" spc="13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re.DOTALL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0555" y="4142740"/>
            <a:ext cx="575564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6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忽略正则表达式的大小写，</a:t>
            </a:r>
            <a:r>
              <a:rPr sz="16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[A</a:t>
            </a:r>
            <a:r>
              <a:rPr sz="1600" spc="6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16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Z]</a:t>
            </a:r>
            <a:r>
              <a:rPr sz="1600" spc="83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能够匹配小写字符</a:t>
            </a:r>
            <a:endParaRPr sz="1600" spc="83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0555" y="4487545"/>
            <a:ext cx="715454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6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正则表达式中的</a:t>
            </a:r>
            <a:r>
              <a:rPr sz="1600" spc="4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^</a:t>
            </a:r>
            <a:r>
              <a:rPr sz="1600" spc="7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操作符能够将给定</a:t>
            </a:r>
            <a:r>
              <a:rPr sz="1600" spc="79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字符串的每行当作匹配开始</a:t>
            </a:r>
            <a:endParaRPr sz="1600" spc="79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720"/>
              </a:spcBef>
              <a:spcAft>
                <a:spcPts val="0"/>
              </a:spcAft>
            </a:pPr>
            <a:r>
              <a:rPr sz="16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正则表达式中的</a:t>
            </a:r>
            <a:r>
              <a:rPr sz="1600" spc="4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1600" spc="7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操作符能够匹配所有字符</a:t>
            </a:r>
            <a:r>
              <a:rPr lang="en-US" sz="1600" spc="7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(</a:t>
            </a:r>
            <a:r>
              <a:rPr lang="zh-CN" altLang="en-US" sz="1600" spc="7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包括换行符</a:t>
            </a:r>
            <a:r>
              <a:rPr lang="en-US" sz="1600" spc="7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)</a:t>
            </a:r>
            <a:endParaRPr sz="1600" spc="79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80317" y="1333080"/>
            <a:ext cx="6792570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>
            <p:custDataLst>
              <p:tags r:id="rId2"/>
            </p:custDataLst>
          </p:nvPr>
        </p:nvSpPr>
        <p:spPr>
          <a:xfrm>
            <a:off x="5490845" y="5146040"/>
            <a:ext cx="4516120" cy="915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匹配对象方法：</a:t>
            </a:r>
            <a:r>
              <a:rPr lang="en-US" altLang="zh-CN"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group(0)</a:t>
            </a:r>
            <a:r>
              <a:rPr lang="zh-CN" altLang="en-US"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，返回</a:t>
            </a:r>
            <a:r>
              <a:rPr lang="zh-CN" altLang="en-US" sz="2700">
                <a:sym typeface="+mn-ea"/>
              </a:rPr>
              <a:t>匹配的整个表达式的字符串</a:t>
            </a:r>
            <a:endParaRPr lang="zh-CN" altLang="en-US"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75567" y="1333080"/>
            <a:ext cx="6602868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re.match(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2880" y="2262966"/>
            <a:ext cx="6683834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从一个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字符串的开始位置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起匹配正则表达式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8153" y="2675361"/>
            <a:ext cx="247246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7156" y="3671293"/>
            <a:ext cx="827464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858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813" y="4908476"/>
            <a:ext cx="689869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75567" y="1333080"/>
            <a:ext cx="6602868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re.match(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5829" y="1333080"/>
            <a:ext cx="6981584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re.findall(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9181" y="2262966"/>
            <a:ext cx="7371364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搜索字符串，以列表类型返回全部能匹配的子串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119" y="3671293"/>
            <a:ext cx="827464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858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6776" y="4908476"/>
            <a:ext cx="689869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5829" y="1333080"/>
            <a:ext cx="6981584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re.findall(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7140" y="1333080"/>
            <a:ext cx="8877910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re.split(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maxsplit=0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416" y="2234442"/>
            <a:ext cx="7371364" cy="904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将一个字符串按照正则表达式匹配结果进行分割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2578100" marR="0">
              <a:lnSpc>
                <a:spcPts val="324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返回列表类型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010" y="3407017"/>
            <a:ext cx="827464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858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323" y="4644200"/>
            <a:ext cx="9305392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maxsplit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6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最大分割数，剩余部分作为最后一个元素输出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7140" y="1333080"/>
            <a:ext cx="8877910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re.split(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maxsplit=0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91341" y="1333080"/>
            <a:ext cx="7170253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re.finditer(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2123" y="2240285"/>
            <a:ext cx="8404238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搜索字符串，返回一个匹配结果的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迭代类型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，每个迭代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5752" y="2647181"/>
            <a:ext cx="2816467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元素是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7097" y="3694318"/>
            <a:ext cx="827464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858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6754" y="4931502"/>
            <a:ext cx="689869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91341" y="1333080"/>
            <a:ext cx="7170253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re.finditer(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1889" y="1333080"/>
            <a:ext cx="9069332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re.sub(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repl</a:t>
            </a:r>
            <a:r>
              <a:rPr sz="2700" spc="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count=0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362" y="2234443"/>
            <a:ext cx="7371364" cy="904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在一个字符串中替换所有匹配正则表达式的子串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2062480" marR="0">
              <a:lnSpc>
                <a:spcPts val="324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返回替换后的字符串</a:t>
            </a:r>
            <a:endParaRPr sz="27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43" y="3312510"/>
            <a:ext cx="8274988" cy="1728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635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repl</a:t>
            </a:r>
            <a:r>
              <a:rPr sz="2700" spc="531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替换匹配字符串的字符串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858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500" y="5168285"/>
            <a:ext cx="552335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count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匹配的最大替换次数</a:t>
            </a:r>
            <a:endParaRPr sz="27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6156" y="5786877"/>
            <a:ext cx="689869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1889" y="1333080"/>
            <a:ext cx="9069332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re.sub(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repl</a:t>
            </a:r>
            <a:r>
              <a:rPr sz="2700" spc="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count=0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5403" y="2304817"/>
            <a:ext cx="1594633" cy="338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661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函数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1775"/>
              </a:lnSpc>
              <a:spcBef>
                <a:spcPts val="182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re.match()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re.findall()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re.split()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re.finditer()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re.sub()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624" y="230481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9899" y="2857229"/>
            <a:ext cx="6109988" cy="1307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在一个字符串中搜索匹配正则表达式的第一个位置，</a:t>
            </a:r>
            <a:r>
              <a:rPr sz="1500" spc="81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49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72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72" dirty="0">
              <a:solidFill>
                <a:srgbClr val="C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从一个字符串的开始位置起匹配正则表达式，</a:t>
            </a:r>
            <a:r>
              <a:rPr sz="1500" spc="82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72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72" dirty="0">
              <a:solidFill>
                <a:srgbClr val="C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搜索字符串，以列表类型返回全部能匹配的子串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9899" y="4380046"/>
            <a:ext cx="6515920" cy="1307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将一个字符串按照正则表达式匹配结果进行分割，返回列表类型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搜索字符串，返回一个匹配结果的迭代类型，</a:t>
            </a:r>
            <a:r>
              <a:rPr sz="1500" spc="80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每个迭代元素是</a:t>
            </a:r>
            <a:r>
              <a:rPr sz="1500" spc="49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114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114" dirty="0">
              <a:solidFill>
                <a:srgbClr val="C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在一个字符串中替换所有匹配正则表达式的子串，返回替换后的字符串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5041" y="2895904"/>
            <a:ext cx="694641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7453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602" dirty="0">
                <a:solidFill>
                  <a:srgbClr val="74533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rst</a:t>
            </a:r>
            <a:r>
              <a:rPr sz="2050" spc="60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dirty="0">
                <a:solidFill>
                  <a:srgbClr val="58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587" dirty="0">
                <a:solidFill>
                  <a:srgbClr val="58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.search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'[1</a:t>
            </a:r>
            <a:r>
              <a:rPr sz="2050" spc="-1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9]\d{5}'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-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050" spc="-1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'BIT</a:t>
            </a:r>
            <a:r>
              <a:rPr sz="205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100081'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6596" y="3377411"/>
            <a:ext cx="393371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函数式用法：一次性操作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041" y="4781855"/>
            <a:ext cx="5106903" cy="803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pat</a:t>
            </a:r>
            <a:r>
              <a:rPr sz="2050" spc="607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587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re.compile</a:t>
            </a:r>
            <a:r>
              <a:rPr sz="2050" b="1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'[1</a:t>
            </a:r>
            <a:r>
              <a:rPr sz="2050" spc="-1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9]\d{5}'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rst</a:t>
            </a:r>
            <a:r>
              <a:rPr sz="2050" spc="60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587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pat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.search</a:t>
            </a:r>
            <a:r>
              <a:rPr sz="2050" b="1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'BIT</a:t>
            </a:r>
            <a:r>
              <a:rPr sz="205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100081'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167" y="5878926"/>
            <a:ext cx="5308775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面向对象用法：编译后的多次操作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5829" y="1333080"/>
            <a:ext cx="6981241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</a:t>
            </a:r>
            <a:r>
              <a:rPr sz="2700" spc="2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700" spc="28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re.compile(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flags=0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2514" y="2414114"/>
            <a:ext cx="7715129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将正则表达式的字符串形式编译成正则表达式对象</a:t>
            </a:r>
            <a:endParaRPr sz="27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880" y="3579879"/>
            <a:ext cx="827464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pattern</a:t>
            </a:r>
            <a:r>
              <a:rPr sz="2700" spc="39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正则表达式的字符串或原生字符串表示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spc="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flags</a:t>
            </a:r>
            <a:r>
              <a:rPr sz="2700" dirty="0">
                <a:solidFill>
                  <a:srgbClr val="FF921A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700" spc="2346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正则表达式使用时的控制标记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658" y="5510327"/>
            <a:ext cx="5388978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</a:t>
            </a:r>
            <a:r>
              <a:rPr sz="2050" spc="60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587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re.compile</a:t>
            </a:r>
            <a:r>
              <a:rPr sz="2050" b="1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(r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'[1</a:t>
            </a:r>
            <a:r>
              <a:rPr sz="2050" spc="-1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9]\d{5}'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1697" y="2548656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函数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624" y="2548656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403" y="3126176"/>
            <a:ext cx="1927825" cy="2802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regex.search()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regex.match()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regex.findall()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1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regex.split()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5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regex.finditer()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regex.sub()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9899" y="3100307"/>
            <a:ext cx="6109988" cy="1308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在一个字符串中搜索匹配正则表达式的第一个位置，</a:t>
            </a:r>
            <a:r>
              <a:rPr sz="1500" spc="81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49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72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72" dirty="0">
              <a:solidFill>
                <a:srgbClr val="C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从一个字符串的开始位置起匹配正则表达式，</a:t>
            </a:r>
            <a:r>
              <a:rPr sz="1500" spc="82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72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72" dirty="0">
              <a:solidFill>
                <a:srgbClr val="C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搜索字符串，以列表类型返回全部能匹配的子串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9899" y="4622932"/>
            <a:ext cx="6515920" cy="1309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将一个字符串按照正则表达式匹配结果进行分割，返回列表类型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搜索字符串，返回一个匹配结果的迭代类型，</a:t>
            </a:r>
            <a:r>
              <a:rPr sz="1500" spc="80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每个迭代元素是</a:t>
            </a:r>
            <a:r>
              <a:rPr sz="1500" spc="49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1500" spc="114" dirty="0">
                <a:solidFill>
                  <a:srgbClr val="C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</a:t>
            </a:r>
            <a:endParaRPr sz="1500" spc="114" dirty="0">
              <a:solidFill>
                <a:srgbClr val="C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2000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在一个字符串中替换所有匹配正则表达式的子串，返回替换后的字符串</a:t>
            </a:r>
            <a:endParaRPr sz="1500" spc="7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5875" y="2061699"/>
            <a:ext cx="4722380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egular</a:t>
            </a:r>
            <a:r>
              <a:rPr sz="2200" spc="3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2200" spc="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xpression,</a:t>
            </a:r>
            <a:r>
              <a:rPr sz="2200" spc="2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regex,</a:t>
            </a:r>
            <a:r>
              <a:rPr sz="2200" spc="2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4939" y="2789835"/>
            <a:ext cx="615778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正则表达式是用来简洁表达一组字符串的表达式</a:t>
            </a:r>
            <a:endParaRPr sz="2200" spc="55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1495" y="3564908"/>
            <a:ext cx="655412" cy="30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'PN'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1495" y="3977074"/>
            <a:ext cx="781188" cy="30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'PYN'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6279" y="3964737"/>
            <a:ext cx="186228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正则表达式：</a:t>
            </a:r>
            <a:endParaRPr sz="2200" spc="54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1495" y="4390154"/>
            <a:ext cx="1157882" cy="1130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'PYTN'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105"/>
              </a:lnSpc>
              <a:spcBef>
                <a:spcPts val="1185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'PYTHN'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105"/>
              </a:lnSpc>
              <a:spcBef>
                <a:spcPts val="1135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'PYTHON'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6279" y="4519226"/>
            <a:ext cx="2986418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P(Y|YT|YTH|YTHO)?N</a:t>
            </a:r>
            <a:endParaRPr sz="2200" spc="3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9847" y="5769915"/>
            <a:ext cx="157597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一组字符串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8524" y="5769915"/>
            <a:ext cx="128980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简洁表达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3349" y="2532223"/>
            <a:ext cx="797335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对象是一次匹配的结果，包含匹配的很多信息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121" y="3641903"/>
            <a:ext cx="7229217" cy="803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050" spc="602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587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r'[1</a:t>
            </a:r>
            <a:r>
              <a:rPr sz="2050" spc="-18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9]\d{5}'</a:t>
            </a:r>
            <a:r>
              <a:rPr sz="2050" b="1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-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'BIT</a:t>
            </a:r>
            <a:r>
              <a:rPr sz="2050" spc="-12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100081'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3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if</a:t>
            </a:r>
            <a:r>
              <a:rPr sz="205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match:</a:t>
            </a:r>
            <a:endParaRPr sz="2050" spc="-1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4712" y="4570135"/>
            <a:ext cx="3267721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print(match.group(0))</a:t>
            </a:r>
            <a:r>
              <a:rPr sz="205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endParaRPr sz="2050" dirty="0">
              <a:solidFill>
                <a:srgbClr val="000000"/>
              </a:solidFill>
              <a:latin typeface="GMDBED+Consolas" panose="020B0609020204030204"/>
              <a:cs typeface="GMDBED+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379" y="5035023"/>
            <a:ext cx="2276671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type(match)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379" y="5499139"/>
            <a:ext cx="3551007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&lt;class 're.Match'&gt;</a:t>
            </a:r>
            <a:endParaRPr sz="2050" b="1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1697" y="303633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属性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624" y="303633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596" y="3613094"/>
            <a:ext cx="927670" cy="772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.string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5"/>
              </a:spcBef>
              <a:spcAft>
                <a:spcPts val="0"/>
              </a:spcAft>
            </a:pPr>
            <a:r>
              <a:rPr sz="1500" spc="6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.re</a:t>
            </a:r>
            <a:endParaRPr sz="1500" spc="6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0092" y="3587225"/>
            <a:ext cx="1346612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待匹配的文本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0092" y="4095409"/>
            <a:ext cx="3817570" cy="800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匹配时使用的</a:t>
            </a:r>
            <a:r>
              <a:rPr sz="1500" spc="4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patter</a:t>
            </a:r>
            <a:r>
              <a:rPr sz="1500" spc="8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对象（正则表达式）</a:t>
            </a:r>
            <a:endParaRPr sz="1500" spc="8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正则表达式搜索文本的开始位置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596" y="4628884"/>
            <a:ext cx="593957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.pos</a:t>
            </a:r>
            <a:endParaRPr sz="1500" spc="5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596" y="5136489"/>
            <a:ext cx="927670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.endpos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0092" y="5110621"/>
            <a:ext cx="2948896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正则表达式搜索文本的结束位置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1697" y="2791735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方法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624" y="2791735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596" y="3370016"/>
            <a:ext cx="1150145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.group(0)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0092" y="3344147"/>
            <a:ext cx="1947006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获得匹配后的字符串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596" y="3878200"/>
            <a:ext cx="1039621" cy="770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.start()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15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.end()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0092" y="3852332"/>
            <a:ext cx="3349178" cy="1307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匹配字符串在原始字符串的开始位置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8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匹配字符串在原始字符串的结束位置</a:t>
            </a:r>
            <a:endParaRPr sz="1500" spc="77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返回</a:t>
            </a:r>
            <a:r>
              <a:rPr sz="1500" spc="3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(.start(),</a:t>
            </a:r>
            <a:r>
              <a:rPr sz="15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1500" spc="-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2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.end())</a:t>
            </a:r>
            <a:endParaRPr sz="1500" spc="2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596" y="4893219"/>
            <a:ext cx="927670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.span()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4270" y="2630729"/>
            <a:ext cx="6524643" cy="803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050" spc="-1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-1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r'PY.*N'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-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'PYANBNCNDN'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match.group(0)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1535" y="4562145"/>
            <a:ext cx="558443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同时匹配长短不同的多项，返回哪一个呢？</a:t>
            </a:r>
            <a:endParaRPr sz="2200" spc="5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4270" y="2398319"/>
            <a:ext cx="6524643" cy="803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050" spc="-1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-1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r'PY.*N'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-12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'PYANBNCNDN'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match.group(0)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528" y="3326550"/>
            <a:ext cx="185221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'PYANBNCNDN'</a:t>
            </a:r>
            <a:endParaRPr sz="2050" spc="-1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1307" y="4562145"/>
            <a:ext cx="6185308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sz="2200" spc="54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库默认采用贪婪匹配，即输出匹配最长的子串</a:t>
            </a:r>
            <a:endParaRPr sz="2200" spc="54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26821" y="2708961"/>
            <a:ext cx="329328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如何输出最短的子串呢？</a:t>
            </a:r>
            <a:endParaRPr sz="2200" spc="5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270" y="3971849"/>
            <a:ext cx="666624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</a:t>
            </a:r>
            <a:r>
              <a:rPr sz="2050" spc="-1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-12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r'PY.*</a:t>
            </a:r>
            <a:r>
              <a:rPr sz="2050" spc="-12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?</a:t>
            </a:r>
            <a:r>
              <a:rPr sz="2050" spc="-1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N'</a:t>
            </a:r>
            <a:r>
              <a:rPr sz="2050" b="1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-16" dirty="0">
                <a:solidFill>
                  <a:srgbClr val="000000"/>
                </a:solidFill>
                <a:latin typeface="KTPUOP+Consolas-Bold" panose="020B0709020204030204"/>
                <a:cs typeface="KTPUOP+Consolas-Bold" panose="020B0709020204030204"/>
              </a:rPr>
              <a:t>ꢀ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'PYANBNCNDN'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527" y="4436737"/>
            <a:ext cx="2702077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50" spc="-12" dirty="0">
                <a:solidFill>
                  <a:srgbClr val="745234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match.group(0)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4527" y="4900853"/>
            <a:ext cx="1002284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'PYAN'</a:t>
            </a:r>
            <a:endParaRPr sz="2050" spc="-1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7931" y="2467123"/>
            <a:ext cx="9258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操作符</a:t>
            </a:r>
            <a:endParaRPr sz="2050" spc="-19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7309" y="2467123"/>
            <a:ext cx="6676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596" y="3045404"/>
            <a:ext cx="371213" cy="1279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*?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+?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6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??</a:t>
            </a:r>
            <a:endParaRPr sz="1500" spc="6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1759" y="3019535"/>
            <a:ext cx="3662628" cy="292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前一个字符</a:t>
            </a:r>
            <a:r>
              <a:rPr sz="1500" spc="46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1500" spc="79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次或无限次扩展，最小匹配</a:t>
            </a:r>
            <a:endParaRPr sz="1500" spc="79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1759" y="3527141"/>
            <a:ext cx="3884545" cy="1307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前一个字符</a:t>
            </a:r>
            <a:r>
              <a:rPr sz="1500" spc="46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1500" spc="79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次或无限次扩展，最小匹配</a:t>
            </a:r>
            <a:endParaRPr sz="1500" spc="79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前一个字符</a:t>
            </a:r>
            <a:r>
              <a:rPr sz="1500" spc="46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1500" spc="75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次或</a:t>
            </a:r>
            <a:r>
              <a:rPr sz="1500" spc="4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1500" spc="81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次扩展，最小匹配</a:t>
            </a:r>
            <a:endParaRPr sz="1500" spc="81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扩展前一个字符</a:t>
            </a:r>
            <a:r>
              <a:rPr sz="1500" spc="4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</a:t>
            </a:r>
            <a:r>
              <a:rPr sz="1500" spc="79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至</a:t>
            </a:r>
            <a:r>
              <a:rPr sz="1500" spc="4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500" spc="8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次（含</a:t>
            </a:r>
            <a:r>
              <a:rPr sz="1500" spc="5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500" spc="8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），最小匹配</a:t>
            </a:r>
            <a:endParaRPr sz="1500" spc="8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597" y="4568220"/>
            <a:ext cx="816124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{m,n}?</a:t>
            </a:r>
            <a:endParaRPr sz="1500" spc="5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7233" y="5470449"/>
            <a:ext cx="8893294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只要长度输出可能不同的，都可以通过在操作符后增加</a:t>
            </a:r>
            <a:r>
              <a:rPr sz="2200" spc="33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?</a:t>
            </a:r>
            <a:r>
              <a:rPr sz="2200" spc="56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变成最小匹配</a:t>
            </a:r>
            <a:endParaRPr sz="2200" spc="56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5875" y="2061699"/>
            <a:ext cx="4722380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egular</a:t>
            </a:r>
            <a:r>
              <a:rPr sz="2200" spc="3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2200" spc="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xpression,</a:t>
            </a:r>
            <a:r>
              <a:rPr sz="2200" spc="2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regex,</a:t>
            </a:r>
            <a:r>
              <a:rPr sz="2200" spc="2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4717" y="2996281"/>
            <a:ext cx="4965009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使用正则表达式的优势是什么？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2547" y="3982253"/>
            <a:ext cx="1182624" cy="717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55"/>
              </a:lnSpc>
              <a:spcBef>
                <a:spcPts val="0"/>
              </a:spcBef>
              <a:spcAft>
                <a:spcPts val="0"/>
              </a:spcAft>
            </a:pPr>
            <a:r>
              <a:rPr sz="4050" dirty="0">
                <a:solidFill>
                  <a:srgbClr val="FF921A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简洁</a:t>
            </a:r>
            <a:endParaRPr sz="4050" dirty="0">
              <a:solidFill>
                <a:srgbClr val="FF921A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465" y="5305904"/>
            <a:ext cx="187112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一行胜千言</a:t>
            </a:r>
            <a:endParaRPr sz="2700" dirty="0">
              <a:solidFill>
                <a:srgbClr val="FF921A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9995" y="5305904"/>
            <a:ext cx="3132184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一行就是特征(模式)</a:t>
            </a:r>
            <a:endParaRPr sz="2700" dirty="0">
              <a:solidFill>
                <a:srgbClr val="FF921A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11381" y="2265477"/>
            <a:ext cx="615778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正则表达式是用来简洁表达一组字符串的表达式</a:t>
            </a:r>
            <a:endParaRPr sz="2200" spc="55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6621" y="2730720"/>
            <a:ext cx="4248292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r'\d{3}</a:t>
            </a:r>
            <a:r>
              <a:rPr sz="2200" spc="14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\d{8}|\d{4}</a:t>
            </a:r>
            <a:r>
              <a:rPr sz="2200" spc="55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‐</a:t>
            </a: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\d{7}'</a:t>
            </a:r>
            <a:endParaRPr sz="2200" spc="33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7902" y="3468929"/>
            <a:ext cx="1710563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re.search()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3941" y="3468929"/>
            <a:ext cx="2418088" cy="2660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regex.search()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regex.match()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8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regex.findall()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regex.split()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8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regex.finditer()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regex.sub()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7902" y="3933044"/>
            <a:ext cx="1993271" cy="21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re.match()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re.findall()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8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re.split()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3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re.finditer()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280"/>
              </a:spcBef>
              <a:spcAft>
                <a:spcPts val="0"/>
              </a:spcAft>
            </a:pPr>
            <a:r>
              <a:rPr sz="205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re.sub()</a:t>
            </a:r>
            <a:endParaRPr sz="2050" spc="-1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5781" y="4349964"/>
            <a:ext cx="376691" cy="587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30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C00000"/>
                </a:solidFill>
                <a:latin typeface="WAAVBR+Calibri" panose="020F0502020204030204"/>
                <a:cs typeface="WAAVBR+Calibri" panose="020F0502020204030204"/>
              </a:rPr>
              <a:t>+</a:t>
            </a:r>
            <a:endParaRPr sz="3550" dirty="0">
              <a:solidFill>
                <a:srgbClr val="C00000"/>
              </a:solidFill>
              <a:latin typeface="WAAVBR+Calibri" panose="020F0502020204030204"/>
              <a:cs typeface="WAAVBR+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4581" y="4393197"/>
            <a:ext cx="376691" cy="587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30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C00000"/>
                </a:solidFill>
                <a:latin typeface="WAAVBR+Calibri" panose="020F0502020204030204"/>
                <a:cs typeface="WAAVBR+Calibri" panose="020F0502020204030204"/>
              </a:rPr>
              <a:t>=</a:t>
            </a:r>
            <a:endParaRPr sz="3550" dirty="0">
              <a:solidFill>
                <a:srgbClr val="C00000"/>
              </a:solidFill>
              <a:latin typeface="WAAVBR+Calibri" panose="020F0502020204030204"/>
              <a:cs typeface="WAAVBR+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4661" y="4504819"/>
            <a:ext cx="270129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regex=re.compile()</a:t>
            </a:r>
            <a:endParaRPr sz="205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5875" y="2061699"/>
            <a:ext cx="4722380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egular</a:t>
            </a:r>
            <a:r>
              <a:rPr sz="2200" spc="3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2200" spc="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xpression,</a:t>
            </a:r>
            <a:r>
              <a:rPr sz="2200" spc="2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regex,</a:t>
            </a:r>
            <a:r>
              <a:rPr sz="2200" spc="2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499" y="3039128"/>
            <a:ext cx="655412" cy="30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2499" y="3451294"/>
            <a:ext cx="1032197" cy="1543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'PYY'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105"/>
              </a:lnSpc>
              <a:spcBef>
                <a:spcPts val="1185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'PYYY'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105"/>
              </a:lnSpc>
              <a:spcBef>
                <a:spcPts val="1145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'PYYYY'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125095" marR="0">
              <a:lnSpc>
                <a:spcPts val="2105"/>
              </a:lnSpc>
              <a:spcBef>
                <a:spcPts val="1185"/>
              </a:spcBef>
              <a:spcAft>
                <a:spcPts val="0"/>
              </a:spcAft>
            </a:pPr>
            <a:r>
              <a:rPr sz="1800" dirty="0">
                <a:solidFill>
                  <a:srgbClr val="3E4349"/>
                </a:solidFill>
                <a:latin typeface="Consolas" panose="020B0609020204030204"/>
                <a:cs typeface="Consolas" panose="020B0609020204030204"/>
              </a:rPr>
              <a:t>……</a:t>
            </a:r>
            <a:endParaRPr sz="1800" dirty="0">
              <a:solidFill>
                <a:srgbClr val="3E4349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8615" y="3592207"/>
            <a:ext cx="186228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正则表达式：</a:t>
            </a:r>
            <a:endParaRPr sz="2200" spc="54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8615" y="4145859"/>
            <a:ext cx="620549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PY+</a:t>
            </a:r>
            <a:endParaRPr sz="2200" spc="3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2499" y="5101786"/>
            <a:ext cx="1283568" cy="30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'PYYYY……'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8010" y="5714137"/>
            <a:ext cx="329328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无穷字符串组的简洁表达</a:t>
            </a:r>
            <a:endParaRPr sz="2200" spc="54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1677" y="5769915"/>
            <a:ext cx="3011628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8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一组字符串（无穷个）</a:t>
            </a:r>
            <a:endParaRPr sz="2200" spc="58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5875" y="2061699"/>
            <a:ext cx="4722380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egular</a:t>
            </a:r>
            <a:r>
              <a:rPr sz="2200" spc="3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2200" spc="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xpression,</a:t>
            </a:r>
            <a:r>
              <a:rPr sz="2200" spc="2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regex,</a:t>
            </a:r>
            <a:r>
              <a:rPr sz="2200" spc="2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1781" y="2876475"/>
            <a:ext cx="111396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'PY'</a:t>
            </a:r>
            <a:r>
              <a:rPr sz="180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开头</a:t>
            </a:r>
            <a:endParaRPr sz="1800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4124" y="3185304"/>
            <a:ext cx="186228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正则表达式：</a:t>
            </a:r>
            <a:endParaRPr sz="2200" spc="54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1781" y="3289555"/>
            <a:ext cx="2741570" cy="1161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后续存在不多于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10</a:t>
            </a:r>
            <a:r>
              <a:rPr sz="180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个字符</a:t>
            </a:r>
            <a:endParaRPr sz="1800" dirty="0">
              <a:solidFill>
                <a:srgbClr val="4E9A06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2375"/>
              </a:lnSpc>
              <a:spcBef>
                <a:spcPts val="82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后续字符不能是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'P'</a:t>
            </a:r>
            <a:r>
              <a:rPr sz="1800" dirty="0">
                <a:solidFill>
                  <a:srgbClr val="4E9A06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或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'Y'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376555" marR="0">
              <a:lnSpc>
                <a:spcPts val="2105"/>
              </a:lnSpc>
              <a:spcBef>
                <a:spcPts val="112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'PYABC'</a:t>
            </a:r>
            <a:r>
              <a:rPr sz="1800" spc="533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4E9A06"/>
                </a:solidFill>
                <a:latin typeface="GMDBED+Consolas" panose="020B0609020204030204"/>
                <a:cs typeface="GMDBED+Consolas" panose="020B0609020204030204"/>
              </a:rPr>
              <a:t>√</a:t>
            </a:r>
            <a:endParaRPr sz="1800" dirty="0">
              <a:solidFill>
                <a:srgbClr val="4E9A06"/>
              </a:solidFill>
              <a:latin typeface="GMDBED+Consolas" panose="020B0609020204030204"/>
              <a:cs typeface="GMDBED+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4124" y="3739792"/>
            <a:ext cx="2198465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PY[^PY]{0,10}</a:t>
            </a:r>
            <a:endParaRPr sz="2200" spc="32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8057" y="4558556"/>
            <a:ext cx="1407872" cy="30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'PYKXYZ'</a:t>
            </a:r>
            <a:r>
              <a:rPr sz="1800" spc="5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X</a:t>
            </a:r>
            <a:endParaRPr sz="180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8203" y="5119167"/>
            <a:ext cx="3579173" cy="921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一组具有某些特点的字符串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143510" marR="0">
              <a:lnSpc>
                <a:spcPts val="2900"/>
              </a:lnSpc>
              <a:spcBef>
                <a:spcPts val="1155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（可以枚举，但很繁琐）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3781" y="5274510"/>
            <a:ext cx="386534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某种特征字符串组的简洁表达</a:t>
            </a:r>
            <a:endParaRPr sz="2200" spc="52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5875" y="2061699"/>
            <a:ext cx="4722380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egular</a:t>
            </a:r>
            <a:r>
              <a:rPr sz="2200" spc="3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2200" spc="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xpression,</a:t>
            </a:r>
            <a:r>
              <a:rPr sz="2200" spc="2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regex,</a:t>
            </a:r>
            <a:r>
              <a:rPr sz="2200" spc="2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4275" y="2856959"/>
            <a:ext cx="7390265" cy="175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正则表达式是用来简洁表达一组字符串的表达式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19050" marR="0">
              <a:lnSpc>
                <a:spcPts val="3570"/>
              </a:lnSpc>
              <a:spcBef>
                <a:spcPts val="1305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正则表达式是一种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通用的字符串表达框架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475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进一步</a:t>
            </a:r>
            <a:endParaRPr sz="2700" dirty="0">
              <a:solidFill>
                <a:srgbClr val="FF921A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021" y="4953985"/>
            <a:ext cx="1012224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正则表达式是一种针对字符串表达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简洁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sz="2700" spc="11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和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特征</a:t>
            </a:r>
            <a:r>
              <a:rPr sz="27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思想的工具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7988" y="5638903"/>
            <a:ext cx="7028251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正则表达式可以用来</a:t>
            </a:r>
            <a:r>
              <a:rPr sz="2700" dirty="0">
                <a:solidFill>
                  <a:srgbClr val="FF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判断某字符串的特征归属</a:t>
            </a:r>
            <a:endParaRPr sz="2700" dirty="0">
              <a:solidFill>
                <a:srgbClr val="FF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5875" y="2061699"/>
            <a:ext cx="4722380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egular</a:t>
            </a:r>
            <a:r>
              <a:rPr sz="2200" spc="33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33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</a:t>
            </a:r>
            <a:r>
              <a:rPr sz="2200" spc="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xpression,</a:t>
            </a:r>
            <a:r>
              <a:rPr sz="2200" spc="234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regex,</a:t>
            </a:r>
            <a:r>
              <a:rPr sz="2200" spc="200" dirty="0">
                <a:solidFill>
                  <a:srgbClr val="000000"/>
                </a:solidFill>
                <a:latin typeface="GMDBED+Consolas" panose="020B0609020204030204"/>
                <a:cs typeface="GMDBED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349" y="2980279"/>
            <a:ext cx="5652539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正则表达式在文本处理中十分常用：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7332" y="3874144"/>
            <a:ext cx="599630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表达文本类型的特征（病毒、入侵等）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同时查找或替换一组字符串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7332" y="5111328"/>
            <a:ext cx="393371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匹配字符串的全部或部分</a:t>
            </a:r>
            <a:endParaRPr sz="2700" dirty="0">
              <a:solidFill>
                <a:srgbClr val="000000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8155" y="5143289"/>
            <a:ext cx="4277855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LHRCWI+MicrosoftYaHei" panose="020B0503020204020204" charset="-122"/>
                <a:cs typeface="LHRCWI+MicrosoftYaHei" panose="020B0503020204020204" charset="-122"/>
              </a:rPr>
              <a:t>最主要应用在字符串匹配中</a:t>
            </a:r>
            <a:endParaRPr sz="2700" dirty="0">
              <a:solidFill>
                <a:srgbClr val="FF921A"/>
              </a:solidFill>
              <a:latin typeface="LHRCWI+MicrosoftYaHei" panose="020B0503020204020204" charset="-122"/>
              <a:cs typeface="LHRCWI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6645" y="5777408"/>
            <a:ext cx="531151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……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YjAwOTUyY2Y3YTQ0Mjc4Njc0MjJiYjhlNzdmNmYyZDEifQ=="/>
  <p:tag name="KSO_WPP_MARK_KEY" val="6282e7e7-bf94-4c61-b446-39a878199566"/>
  <p:tag name="COMMONDATA" val="eyJoZGlkIjoiZDYwN2Y3Mjc2ZTc3M2QwZTY3MzVjMGQ4YTA2ZGEzYTcifQ==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5536</Words>
  <Application>WPS 演示</Application>
  <PresentationFormat>On-screen Show (4:3)</PresentationFormat>
  <Paragraphs>577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</vt:lpstr>
      <vt:lpstr>宋体</vt:lpstr>
      <vt:lpstr>Wingdings</vt:lpstr>
      <vt:lpstr>HIOGUL+PalatinoLinotype-BoldItalic</vt:lpstr>
      <vt:lpstr>BAHEMF+PalatinoLinotype-BoldItalic</vt:lpstr>
      <vt:lpstr>Calibri</vt:lpstr>
      <vt:lpstr>QSPBET+MicrosoftYaHei</vt:lpstr>
      <vt:lpstr>Consolas</vt:lpstr>
      <vt:lpstr>GMDBED+Consolas</vt:lpstr>
      <vt:lpstr>LHRCWI+MicrosoftYaHei</vt:lpstr>
      <vt:lpstr>Times New Roman</vt:lpstr>
      <vt:lpstr>微软雅黑</vt:lpstr>
      <vt:lpstr>Arial Unicode MS</vt:lpstr>
      <vt:lpstr>KTPUOP+Consolas-Bold</vt:lpstr>
      <vt:lpstr>WAAVBR+Calibri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lenovo</dc:creator>
  <cp:lastModifiedBy>308</cp:lastModifiedBy>
  <cp:revision>42</cp:revision>
  <dcterms:created xsi:type="dcterms:W3CDTF">2023-11-29T00:57:00Z</dcterms:created>
  <dcterms:modified xsi:type="dcterms:W3CDTF">2023-12-01T01:18:14Z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72DE4F421E7146E4AAE7E1CADD082720_12</vt:lpwstr>
  </property>
  <property fmtid="{D5CDD505-2E9C-101B-9397-08002B2CF9AE}" pid="3" name="KSOProductBuildVer">
    <vt:lpwstr>2052-11.1.0.14309</vt:lpwstr>
  </property>
</Properties>
</file>